
<file path=[Content_Types].xml><?xml version="1.0" encoding="utf-8"?>
<Types xmlns="http://schemas.openxmlformats.org/package/2006/content-types"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1"/>
    <p:sldMasterId id="2147483708" r:id="rId2"/>
  </p:sldMasterIdLst>
  <p:notesMasterIdLst>
    <p:notesMasterId r:id="rId8"/>
  </p:notesMasterIdLst>
  <p:sldIdLst>
    <p:sldId id="304" r:id="rId3"/>
    <p:sldId id="274" r:id="rId4"/>
    <p:sldId id="275" r:id="rId5"/>
    <p:sldId id="305" r:id="rId6"/>
    <p:sldId id="307" r:id="rId7"/>
  </p:sldIdLst>
  <p:sldSz cx="10691813" cy="7559675"/>
  <p:notesSz cx="9144000" cy="6858000"/>
  <p:defaultTextStyle>
    <a:defPPr>
      <a:defRPr lang="ko-KR"/>
    </a:defPPr>
    <a:lvl1pPr marL="0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1pPr>
    <a:lvl2pPr marL="497754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2pPr>
    <a:lvl3pPr marL="995507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3pPr>
    <a:lvl4pPr marL="1493261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4pPr>
    <a:lvl5pPr marL="1991015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5pPr>
    <a:lvl6pPr marL="2488768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6pPr>
    <a:lvl7pPr marL="2986522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7pPr>
    <a:lvl8pPr marL="3484275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8pPr>
    <a:lvl9pPr marL="3982029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404" userDrawn="1">
          <p15:clr>
            <a:srgbClr val="A4A3A4"/>
          </p15:clr>
        </p15:guide>
        <p15:guide id="2" pos="3368" userDrawn="1">
          <p15:clr>
            <a:srgbClr val="A4A3A4"/>
          </p15:clr>
        </p15:guide>
        <p15:guide id="3" pos="487" userDrawn="1">
          <p15:clr>
            <a:srgbClr val="A4A3A4"/>
          </p15:clr>
        </p15:guide>
        <p15:guide id="4" orient="horz" pos="567" userDrawn="1">
          <p15:clr>
            <a:srgbClr val="A4A3A4"/>
          </p15:clr>
        </p15:guide>
        <p15:guide id="5" orient="horz" pos="4195" userDrawn="1">
          <p15:clr>
            <a:srgbClr val="A4A3A4"/>
          </p15:clr>
        </p15:guide>
        <p15:guide id="6" orient="horz" pos="1066" userDrawn="1">
          <p15:clr>
            <a:srgbClr val="A4A3A4"/>
          </p15:clr>
        </p15:guide>
        <p15:guide id="8" pos="6134" userDrawn="1">
          <p15:clr>
            <a:srgbClr val="A4A3A4"/>
          </p15:clr>
        </p15:guide>
        <p15:guide id="9" orient="horz" pos="1474" userDrawn="1">
          <p15:clr>
            <a:srgbClr val="A4A3A4"/>
          </p15:clr>
        </p15:guide>
        <p15:guide id="10" orient="horz" pos="2948" userDrawn="1">
          <p15:clr>
            <a:srgbClr val="A4A3A4"/>
          </p15:clr>
        </p15:guide>
        <p15:guide id="11" orient="horz" pos="3266" userDrawn="1">
          <p15:clr>
            <a:srgbClr val="A4A3A4"/>
          </p15:clr>
        </p15:guide>
        <p15:guide id="12" orient="horz" pos="13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DDB7FF"/>
    <a:srgbClr val="8B009E"/>
    <a:srgbClr val="7D008E"/>
    <a:srgbClr val="39006D"/>
    <a:srgbClr val="7030A0"/>
    <a:srgbClr val="F73663"/>
    <a:srgbClr val="550061"/>
    <a:srgbClr val="777E4B"/>
    <a:srgbClr val="673091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69" autoAdjust="0"/>
    <p:restoredTop sz="94660"/>
  </p:normalViewPr>
  <p:slideViewPr>
    <p:cSldViewPr snapToGrid="0">
      <p:cViewPr varScale="1">
        <p:scale>
          <a:sx n="79" d="100"/>
          <a:sy n="79" d="100"/>
        </p:scale>
        <p:origin x="-1426" y="-72"/>
      </p:cViewPr>
      <p:guideLst>
        <p:guide orient="horz" pos="2404"/>
        <p:guide orient="horz" pos="567"/>
        <p:guide orient="horz" pos="4195"/>
        <p:guide orient="horz" pos="1066"/>
        <p:guide orient="horz" pos="1474"/>
        <p:guide orient="horz" pos="2948"/>
        <p:guide orient="horz" pos="3266"/>
        <p:guide orient="horz" pos="1340"/>
        <p:guide pos="3368"/>
        <p:guide pos="487"/>
        <p:guide pos="61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9DD6D-585B-42CC-9800-B55112DBB809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752725" y="514350"/>
            <a:ext cx="363855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65F249-7576-4A47-8764-03902A90981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5F249-7576-4A47-8764-03902A90981C}" type="slidenum">
              <a:rPr lang="ko-KR" altLang="en-US" smtClean="0"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5F249-7576-4A47-8764-03902A90981C}" type="slidenum">
              <a:rPr lang="ko-KR" altLang="en-US" smtClean="0"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5F249-7576-4A47-8764-03902A90981C}" type="slidenum">
              <a:rPr lang="ko-KR" altLang="en-US" smtClean="0"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5F249-7576-4A47-8764-03902A90981C}" type="slidenum">
              <a:rPr lang="ko-KR" altLang="en-US" smtClean="0"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5F249-7576-4A47-8764-03902A90981C}" type="slidenum">
              <a:rPr lang="ko-KR" altLang="en-US" smtClean="0"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AEF4F-C436-434C-BE23-502FBF242377}" type="datetimeFigureOut">
              <a:rPr lang="ko-KR" altLang="en-US" smtClean="0"/>
              <a:pPr/>
              <a:t>2020-10-07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D8F6F-50E4-4E65-8004-F8CAD872142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49294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AEF4F-C436-434C-BE23-502FBF242377}" type="datetimeFigureOut">
              <a:rPr lang="ko-KR" altLang="en-US" smtClean="0"/>
              <a:pPr/>
              <a:t>2020-10-07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D8F6F-50E4-4E65-8004-F8CAD872142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43262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AEF4F-C436-434C-BE23-502FBF242377}" type="datetimeFigureOut">
              <a:rPr lang="ko-KR" altLang="en-US" smtClean="0"/>
              <a:pPr/>
              <a:t>2020-10-07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D8F6F-50E4-4E65-8004-F8CAD872142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47175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B6A37-0798-4B50-A0FC-143A7634AFE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73450-8D02-4C9C-828B-DCCD8EAC5E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4239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AEF4F-C436-434C-BE23-502FBF242377}" type="datetimeFigureOut">
              <a:rPr lang="ko-KR" altLang="en-US" smtClean="0"/>
              <a:pPr/>
              <a:t>2020-10-07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D8F6F-50E4-4E65-8004-F8CAD872142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6056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AEF4F-C436-434C-BE23-502FBF242377}" type="datetimeFigureOut">
              <a:rPr lang="ko-KR" altLang="en-US" smtClean="0"/>
              <a:pPr/>
              <a:t>2020-10-07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D8F6F-50E4-4E65-8004-F8CAD872142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39710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AEF4F-C436-434C-BE23-502FBF242377}" type="datetimeFigureOut">
              <a:rPr lang="ko-KR" altLang="en-US" smtClean="0"/>
              <a:pPr/>
              <a:t>2020-10-07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D8F6F-50E4-4E65-8004-F8CAD872142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58198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AEF4F-C436-434C-BE23-502FBF242377}" type="datetimeFigureOut">
              <a:rPr lang="ko-KR" altLang="en-US" smtClean="0"/>
              <a:pPr/>
              <a:t>2020-10-07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D8F6F-50E4-4E65-8004-F8CAD872142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06319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AEF4F-C436-434C-BE23-502FBF242377}" type="datetimeFigureOut">
              <a:rPr lang="ko-KR" altLang="en-US" smtClean="0"/>
              <a:pPr/>
              <a:t>2020-10-07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D8F6F-50E4-4E65-8004-F8CAD872142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05926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AEF4F-C436-434C-BE23-502FBF242377}" type="datetimeFigureOut">
              <a:rPr lang="ko-KR" altLang="en-US" smtClean="0"/>
              <a:pPr/>
              <a:t>2020-10-07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D8F6F-50E4-4E65-8004-F8CAD872142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75511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AEF4F-C436-434C-BE23-502FBF242377}" type="datetimeFigureOut">
              <a:rPr lang="ko-KR" altLang="en-US" smtClean="0"/>
              <a:pPr/>
              <a:t>2020-10-07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D8F6F-50E4-4E65-8004-F8CAD872142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15434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AEF4F-C436-434C-BE23-502FBF242377}" type="datetimeFigureOut">
              <a:rPr lang="ko-KR" altLang="en-US" smtClean="0"/>
              <a:pPr/>
              <a:t>2020-10-07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D8F6F-50E4-4E65-8004-F8CAD872142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82132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0AEF4F-C436-434C-BE23-502FBF242377}" type="datetimeFigureOut">
              <a:rPr lang="ko-KR" altLang="en-US" smtClean="0"/>
              <a:pPr/>
              <a:t>2020-10-07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DD8F6F-50E4-4E65-8004-F8CAD872142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0052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34591" y="302737"/>
            <a:ext cx="9622632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591" y="1763925"/>
            <a:ext cx="9622632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591" y="7006699"/>
            <a:ext cx="249475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07943"/>
            <a:fld id="{702B6A37-0798-4B50-A0FC-143A7634AFE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1007943"/>
              <a:t>2020-10-07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3036" y="7006699"/>
            <a:ext cx="33857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07943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2466" y="7006699"/>
            <a:ext cx="249475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07943"/>
            <a:fld id="{C2673450-8D02-4C9C-828B-DCCD8EAC5E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1007943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204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algn="ctr" defTabSz="1007943" rtl="0" eaLnBrk="1" latinLnBrk="1" hangingPunct="1"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1007943" rtl="0" eaLnBrk="1" latinLnBrk="1" hangingPunct="1">
        <a:spcBef>
          <a:spcPct val="20000"/>
        </a:spcBef>
        <a:buFont typeface="Arial" pitchFamily="34" charset="0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1007943" rtl="0" eaLnBrk="1" latinLnBrk="1" hangingPunct="1">
        <a:spcBef>
          <a:spcPct val="20000"/>
        </a:spcBef>
        <a:buFont typeface="Arial" pitchFamily="34" charset="0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spcBef>
          <a:spcPct val="20000"/>
        </a:spcBef>
        <a:buFont typeface="Arial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spcBef>
          <a:spcPct val="20000"/>
        </a:spcBef>
        <a:buFont typeface="Arial" pitchFamily="34" charset="0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spcBef>
          <a:spcPct val="20000"/>
        </a:spcBef>
        <a:buFont typeface="Arial" pitchFamily="34" charset="0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spcBef>
          <a:spcPct val="20000"/>
        </a:spcBef>
        <a:buFont typeface="Arial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spcBef>
          <a:spcPct val="20000"/>
        </a:spcBef>
        <a:buFont typeface="Arial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spcBef>
          <a:spcPct val="20000"/>
        </a:spcBef>
        <a:buFont typeface="Arial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spcBef>
          <a:spcPct val="20000"/>
        </a:spcBef>
        <a:buFont typeface="Arial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  <p:pic>
        <p:nvPicPr>
          <p:cNvPr id="3" name="그림 1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3006" y="6429291"/>
            <a:ext cx="789272" cy="694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직사각형 3"/>
          <p:cNvSpPr/>
          <p:nvPr/>
        </p:nvSpPr>
        <p:spPr>
          <a:xfrm>
            <a:off x="6688836" y="6716731"/>
            <a:ext cx="2526951" cy="406927"/>
          </a:xfrm>
          <a:prstGeom prst="rect">
            <a:avLst/>
          </a:prstGeom>
        </p:spPr>
        <p:txBody>
          <a:bodyPr wrap="none" lIns="104287" tIns="52144" rIns="104287" bIns="52144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b="1" dirty="0" smtClean="0">
                <a:solidFill>
                  <a:schemeClr val="bg1"/>
                </a:solidFill>
              </a:rPr>
              <a:t>최정식 </a:t>
            </a:r>
            <a:r>
              <a:rPr kumimoji="1" lang="en-US" altLang="ko-KR" b="1" dirty="0" smtClean="0">
                <a:solidFill>
                  <a:schemeClr val="bg1"/>
                </a:solidFill>
              </a:rPr>
              <a:t>010 3213 0580</a:t>
            </a:r>
            <a:endParaRPr kumimoji="1"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8228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87499654"/>
              </p:ext>
            </p:extLst>
          </p:nvPr>
        </p:nvGraphicFramePr>
        <p:xfrm>
          <a:off x="874629" y="5398689"/>
          <a:ext cx="9012404" cy="1192890"/>
        </p:xfrm>
        <a:graphic>
          <a:graphicData uri="http://schemas.openxmlformats.org/drawingml/2006/table">
            <a:tbl>
              <a:tblPr/>
              <a:tblGrid>
                <a:gridCol w="1495179"/>
                <a:gridCol w="1503445"/>
                <a:gridCol w="1503445"/>
                <a:gridCol w="1503445"/>
                <a:gridCol w="1503445"/>
                <a:gridCol w="1503445"/>
              </a:tblGrid>
              <a:tr h="260944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kern="1200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구분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006D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kern="12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역사 등급</a:t>
                      </a:r>
                      <a:endParaRPr lang="en-US" sz="1100" b="0" kern="1200" dirty="0">
                        <a:ln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006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1000" b="1" i="0" u="none" strike="noStrike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1000" b="1" i="0" u="none" strike="noStrike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kern="12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제작비</a:t>
                      </a:r>
                      <a:endParaRPr lang="en-US" sz="1100" b="0" kern="1200" dirty="0">
                        <a:ln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006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kern="12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설치비</a:t>
                      </a:r>
                      <a:endParaRPr lang="en-US" sz="1100" b="0" kern="1200" dirty="0">
                        <a:ln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006D"/>
                    </a:solidFill>
                  </a:tcPr>
                </a:tc>
              </a:tr>
              <a:tr h="260944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kern="12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S</a:t>
                      </a:r>
                      <a:endParaRPr lang="en-US" sz="1100" b="0" kern="1200" dirty="0">
                        <a:ln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kern="1200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A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kern="1200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B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1100" b="0" kern="1200" dirty="0">
                        <a:ln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5501"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kern="1200" spc="0" dirty="0">
                          <a:ln w="3175"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A</a:t>
                      </a:r>
                      <a:r>
                        <a:rPr lang="ko-KR" altLang="en-US" sz="1000" kern="1200" spc="0" dirty="0">
                          <a:ln w="3175"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형 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spc="0" dirty="0" smtClean="0">
                          <a:ln w="3175"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250</a:t>
                      </a:r>
                      <a:r>
                        <a:rPr lang="ko-KR" altLang="en-US" sz="1000" kern="1200" spc="0" dirty="0" smtClean="0">
                          <a:ln w="3175"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만원</a:t>
                      </a:r>
                      <a:endParaRPr lang="en-US" altLang="ko-KR" sz="1000" kern="1200" spc="0" dirty="0" smtClean="0">
                        <a:ln w="3175"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spc="0" dirty="0" smtClean="0">
                          <a:ln w="3175"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180</a:t>
                      </a:r>
                      <a:r>
                        <a:rPr lang="ko-KR" altLang="en-US" sz="1000" kern="1200" spc="0" dirty="0" smtClean="0">
                          <a:ln w="3175"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만원</a:t>
                      </a:r>
                      <a:endParaRPr lang="en-US" altLang="ko-KR" sz="1000" kern="1200" spc="0" dirty="0" smtClean="0">
                        <a:ln w="3175"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spc="0" dirty="0" smtClean="0">
                          <a:ln w="3175"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140</a:t>
                      </a:r>
                      <a:r>
                        <a:rPr lang="ko-KR" altLang="en-US" sz="1000" kern="1200" spc="0" dirty="0" smtClean="0">
                          <a:ln w="3175"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만원</a:t>
                      </a:r>
                      <a:endParaRPr lang="en-US" altLang="ko-KR" sz="1000" kern="1200" spc="0" dirty="0" smtClean="0">
                        <a:ln w="3175"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spc="0" dirty="0" smtClean="0">
                          <a:ln w="3175"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30</a:t>
                      </a:r>
                      <a:r>
                        <a:rPr lang="ko-KR" altLang="en-US" sz="1000" kern="1200" spc="0" dirty="0" smtClean="0">
                          <a:ln w="3175"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만원</a:t>
                      </a:r>
                      <a:endParaRPr lang="en-US" altLang="ko-KR" sz="1000" kern="1200" spc="0" dirty="0" smtClean="0">
                        <a:ln w="3175"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spc="0" dirty="0" smtClean="0">
                          <a:ln w="3175"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60</a:t>
                      </a:r>
                      <a:r>
                        <a:rPr lang="ko-KR" altLang="en-US" sz="1000" kern="1200" spc="0" dirty="0" smtClean="0">
                          <a:ln w="3175"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만원</a:t>
                      </a:r>
                      <a:endParaRPr lang="en-US" altLang="ko-KR" sz="1000" kern="1200" spc="0" dirty="0" smtClean="0">
                        <a:ln w="3175"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35501"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kern="1200" spc="0" dirty="0">
                          <a:ln w="3175"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000" kern="1200" spc="0" dirty="0">
                          <a:ln w="3175"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spc="0" dirty="0" smtClean="0">
                          <a:ln w="3175"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160</a:t>
                      </a:r>
                      <a:r>
                        <a:rPr lang="ko-KR" altLang="en-US" sz="1000" kern="1200" spc="0" dirty="0" smtClean="0">
                          <a:ln w="3175"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만원</a:t>
                      </a:r>
                      <a:endParaRPr lang="en-US" altLang="ko-KR" sz="1000" kern="1200" spc="0" dirty="0" smtClean="0">
                        <a:ln w="3175"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spc="0" dirty="0" smtClean="0">
                          <a:ln w="3175"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120</a:t>
                      </a:r>
                      <a:r>
                        <a:rPr lang="ko-KR" altLang="en-US" sz="1000" kern="1200" spc="0" dirty="0" smtClean="0">
                          <a:ln w="3175"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만원</a:t>
                      </a:r>
                      <a:endParaRPr lang="en-US" altLang="ko-KR" sz="1000" kern="1200" spc="0" dirty="0" smtClean="0">
                        <a:ln w="3175"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spc="0" dirty="0" smtClean="0">
                          <a:ln w="3175"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100</a:t>
                      </a:r>
                      <a:r>
                        <a:rPr lang="ko-KR" altLang="en-US" sz="1000" kern="1200" spc="0" dirty="0" smtClean="0">
                          <a:ln w="3175"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만원</a:t>
                      </a:r>
                      <a:endParaRPr lang="en-US" altLang="ko-KR" sz="1000" kern="1200" spc="0" dirty="0" smtClean="0">
                        <a:ln w="3175"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spc="0" dirty="0" smtClean="0">
                          <a:ln w="3175"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1000" kern="1200" spc="0" dirty="0" smtClean="0">
                          <a:ln w="3175"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만원</a:t>
                      </a:r>
                      <a:endParaRPr lang="en-US" altLang="ko-KR" sz="1000" kern="1200" spc="0" dirty="0" smtClean="0">
                        <a:ln w="3175"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kern="1200" spc="0" dirty="0" err="1" smtClean="0">
                          <a:ln w="3175"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캐노피형만</a:t>
                      </a:r>
                      <a:r>
                        <a:rPr lang="ko-KR" altLang="en-US" sz="1000" kern="1200" spc="0" dirty="0" smtClean="0">
                          <a:ln w="3175"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spc="0" dirty="0" smtClean="0">
                          <a:ln w="3175"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60</a:t>
                      </a:r>
                      <a:r>
                        <a:rPr lang="ko-KR" altLang="en-US" sz="1000" kern="1200" spc="0" dirty="0" smtClean="0">
                          <a:ln w="3175"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만원</a:t>
                      </a:r>
                      <a:endParaRPr lang="en-US" altLang="ko-KR" sz="1000" kern="1200" spc="0" dirty="0" smtClean="0">
                        <a:ln w="3175"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8113918" y="5149862"/>
            <a:ext cx="1826847" cy="250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25" spc="-78" dirty="0">
                <a:ln w="3175"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Nirmala UI Semilight" panose="020B0402040204020203" pitchFamily="34" charset="0"/>
              </a:rPr>
              <a:t>*1</a:t>
            </a:r>
            <a:r>
              <a:rPr lang="ko-KR" altLang="en-US" sz="1025" spc="-78" dirty="0">
                <a:ln w="3175"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Nirmala UI Semilight" panose="020B0402040204020203" pitchFamily="34" charset="0"/>
              </a:rPr>
              <a:t>개월 집행 기준 </a:t>
            </a:r>
            <a:r>
              <a:rPr lang="en-US" altLang="ko-KR" sz="1025" spc="-78" dirty="0">
                <a:ln w="3175"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Nirmala UI Semilight" panose="020B0402040204020203" pitchFamily="34" charset="0"/>
              </a:rPr>
              <a:t>/ </a:t>
            </a:r>
            <a:r>
              <a:rPr lang="ko-KR" altLang="en-US" sz="1025" spc="-78" dirty="0" smtClean="0">
                <a:ln w="3175"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Nirmala UI Semilight" panose="020B0402040204020203" pitchFamily="34" charset="0"/>
              </a:rPr>
              <a:t>부가세 </a:t>
            </a:r>
            <a:r>
              <a:rPr lang="ko-KR" altLang="en-US" sz="1025" spc="-78" dirty="0">
                <a:ln w="3175"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Nirmala UI Semilight" panose="020B0402040204020203" pitchFamily="34" charset="0"/>
              </a:rPr>
              <a:t>별도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6420" y="662595"/>
            <a:ext cx="9466970" cy="450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3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>
              <a:spcBef>
                <a:spcPct val="0"/>
              </a:spcBef>
            </a:pPr>
            <a:r>
              <a:rPr lang="ko-KR" altLang="en-US" sz="2343" spc="0" dirty="0">
                <a:ln>
                  <a:solidFill>
                    <a:schemeClr val="tx1"/>
                  </a:solidFill>
                </a:ln>
              </a:rPr>
              <a:t>조명 광고 소개 및 단가</a:t>
            </a:r>
          </a:p>
        </p:txBody>
      </p:sp>
      <p:sp>
        <p:nvSpPr>
          <p:cNvPr id="11" name="텍스트 개체 틀 5"/>
          <p:cNvSpPr txBox="1">
            <a:spLocks/>
          </p:cNvSpPr>
          <p:nvPr/>
        </p:nvSpPr>
        <p:spPr>
          <a:xfrm>
            <a:off x="8095266" y="125900"/>
            <a:ext cx="2367615" cy="411205"/>
          </a:xfrm>
          <a:prstGeom prst="rect">
            <a:avLst/>
          </a:prstGeom>
        </p:spPr>
        <p:txBody>
          <a:bodyPr vert="horz" lIns="93685" tIns="46843" rIns="93685" bIns="46843" rtlCol="0" anchor="ctr">
            <a:noAutofit/>
          </a:bodyPr>
          <a:lstStyle>
            <a:defPPr>
              <a:defRPr lang="ko-KR"/>
            </a:defPPr>
            <a:lvl1pPr marL="0" algn="l" defTabSz="100548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744" algn="l" defTabSz="100548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489" algn="l" defTabSz="100548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234" algn="l" defTabSz="100548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0981" algn="l" defTabSz="100548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725" algn="l" defTabSz="100548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6471" algn="l" defTabSz="100548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19216" algn="l" defTabSz="100548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1962" algn="l" defTabSz="100548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879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조명 광고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8324" y="1067544"/>
            <a:ext cx="8852486" cy="522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0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>
              <a:spcBef>
                <a:spcPct val="0"/>
              </a:spcBef>
            </a:pPr>
            <a:r>
              <a:rPr lang="ko-KR" altLang="en-US" sz="1172" dirty="0">
                <a:ln w="3175"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Nirmala UI Semilight" panose="020B0402040204020203" pitchFamily="34" charset="0"/>
              </a:rPr>
              <a:t>조명 광고는 상단에 설치된 </a:t>
            </a:r>
            <a:r>
              <a:rPr lang="en-US" altLang="ko-KR" sz="1172" dirty="0">
                <a:ln w="3175"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Nirmala UI Semilight" panose="020B0402040204020203" pitchFamily="34" charset="0"/>
              </a:rPr>
              <a:t>A</a:t>
            </a:r>
            <a:r>
              <a:rPr lang="ko-KR" altLang="en-US" sz="1172">
                <a:ln w="3175"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Nirmala UI Semilight" panose="020B0402040204020203" pitchFamily="34" charset="0"/>
              </a:rPr>
              <a:t>형과 벽면에 설치되어 있는 </a:t>
            </a:r>
            <a:r>
              <a:rPr lang="en-US" altLang="ko-KR" sz="1172" dirty="0">
                <a:ln w="3175"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Nirmala UI Semilight" panose="020B0402040204020203" pitchFamily="34" charset="0"/>
              </a:rPr>
              <a:t>B</a:t>
            </a:r>
            <a:r>
              <a:rPr lang="ko-KR" altLang="en-US" sz="1172">
                <a:ln w="3175"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Nirmala UI Semilight" panose="020B0402040204020203" pitchFamily="34" charset="0"/>
              </a:rPr>
              <a:t>형이 있습니다</a:t>
            </a:r>
            <a:r>
              <a:rPr lang="en-US" altLang="ko-KR" sz="1172" dirty="0">
                <a:ln w="3175"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Nirmala UI Semilight" panose="020B0402040204020203" pitchFamily="34" charset="0"/>
              </a:rPr>
              <a:t>. </a:t>
            </a:r>
          </a:p>
          <a:p>
            <a:pPr>
              <a:spcBef>
                <a:spcPct val="0"/>
              </a:spcBef>
            </a:pPr>
            <a:r>
              <a:rPr lang="ko-KR" altLang="en-US" sz="1172" dirty="0">
                <a:ln w="3175"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Nirmala UI Semilight" panose="020B0402040204020203" pitchFamily="34" charset="0"/>
              </a:rPr>
              <a:t>역사 내부의 주요 이동 동선에 설치되어 있어 지하철 이용객들에게 효과적으로 광고 노출이 가능합니다</a:t>
            </a:r>
            <a:r>
              <a:rPr lang="en-US" altLang="ko-KR" sz="1172" dirty="0">
                <a:ln w="3175"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Nirmala UI Semilight" panose="020B0402040204020203" pitchFamily="34" charset="0"/>
              </a:rPr>
              <a:t>.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928293" y="5108724"/>
            <a:ext cx="1056796" cy="2704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72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조명 광고 단가</a:t>
            </a:r>
          </a:p>
        </p:txBody>
      </p:sp>
      <p:sp>
        <p:nvSpPr>
          <p:cNvPr id="15" name="타원 14"/>
          <p:cNvSpPr/>
          <p:nvPr/>
        </p:nvSpPr>
        <p:spPr>
          <a:xfrm>
            <a:off x="880830" y="5197296"/>
            <a:ext cx="65657" cy="65657"/>
          </a:xfrm>
          <a:prstGeom prst="ellipse">
            <a:avLst/>
          </a:prstGeom>
          <a:solidFill>
            <a:srgbClr val="7D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281" tIns="44641" rIns="89281" bIns="446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14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10789" y="2339975"/>
            <a:ext cx="3857301" cy="233997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956706" y="4155673"/>
            <a:ext cx="114037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u="sng" spc="-130" dirty="0">
                <a:ln>
                  <a:solidFill>
                    <a:srgbClr val="F73663">
                      <a:alpha val="1000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조명광고 </a:t>
            </a:r>
            <a:r>
              <a:rPr lang="en-US" altLang="ko-KR" sz="1400" b="1" u="sng" spc="-130" dirty="0">
                <a:ln>
                  <a:solidFill>
                    <a:srgbClr val="F73663">
                      <a:alpha val="1000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r>
              <a:rPr lang="ko-KR" altLang="en-US" sz="1400" b="1" u="sng" spc="-130" dirty="0">
                <a:ln>
                  <a:solidFill>
                    <a:srgbClr val="F73663">
                      <a:alpha val="1000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</a:t>
            </a:r>
            <a:endParaRPr lang="en-US" altLang="ko-KR" sz="1400" b="1" u="sng" spc="-130" dirty="0">
              <a:ln>
                <a:solidFill>
                  <a:srgbClr val="F73663">
                    <a:alpha val="1000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100" b="1" spc="-130" dirty="0">
                <a:ln>
                  <a:solidFill>
                    <a:srgbClr val="F73663">
                      <a:alpha val="1000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400*225(cm)</a:t>
            </a:r>
            <a:endParaRPr lang="ko-KR" altLang="en-US" sz="1100" b="1" spc="-130" dirty="0">
              <a:ln>
                <a:solidFill>
                  <a:srgbClr val="F73663">
                    <a:alpha val="1000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14827" y="2341704"/>
            <a:ext cx="3690044" cy="233824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771123" y="4195737"/>
            <a:ext cx="114678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u="sng" spc="-130" dirty="0">
                <a:ln>
                  <a:solidFill>
                    <a:srgbClr val="F73663">
                      <a:alpha val="1000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조명광고 </a:t>
            </a:r>
            <a:r>
              <a:rPr lang="en-US" altLang="ko-KR" sz="1400" b="1" u="sng" spc="-130" dirty="0" smtClean="0">
                <a:ln>
                  <a:solidFill>
                    <a:srgbClr val="F73663">
                      <a:alpha val="1000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r>
              <a:rPr lang="ko-KR" altLang="en-US" sz="1400" b="1" u="sng" spc="-130" dirty="0" smtClean="0">
                <a:ln>
                  <a:solidFill>
                    <a:srgbClr val="F73663">
                      <a:alpha val="1000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</a:t>
            </a:r>
            <a:endParaRPr lang="en-US" altLang="ko-KR" sz="1400" b="1" u="sng" spc="-130" dirty="0">
              <a:ln>
                <a:solidFill>
                  <a:srgbClr val="F73663">
                    <a:alpha val="1000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100" b="1" spc="-130" dirty="0" smtClean="0">
                <a:ln>
                  <a:solidFill>
                    <a:srgbClr val="F73663">
                      <a:alpha val="1000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300*170(cm</a:t>
            </a:r>
            <a:r>
              <a:rPr lang="en-US" altLang="ko-KR" sz="1100" b="1" spc="-130" dirty="0">
                <a:ln>
                  <a:solidFill>
                    <a:srgbClr val="F73663">
                      <a:alpha val="1000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)</a:t>
            </a:r>
            <a:endParaRPr lang="ko-KR" altLang="en-US" sz="1100" b="1" spc="-130" dirty="0">
              <a:ln>
                <a:solidFill>
                  <a:srgbClr val="F73663">
                    <a:alpha val="1000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3458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52079" y="2554403"/>
            <a:ext cx="3188484" cy="1755800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65099618"/>
              </p:ext>
            </p:extLst>
          </p:nvPr>
        </p:nvGraphicFramePr>
        <p:xfrm>
          <a:off x="872722" y="2893182"/>
          <a:ext cx="5370582" cy="959189"/>
        </p:xfrm>
        <a:graphic>
          <a:graphicData uri="http://schemas.openxmlformats.org/drawingml/2006/table">
            <a:tbl>
              <a:tblPr/>
              <a:tblGrid>
                <a:gridCol w="1096374"/>
                <a:gridCol w="1424736"/>
                <a:gridCol w="1424736"/>
                <a:gridCol w="1424736"/>
              </a:tblGrid>
              <a:tr h="291926">
                <a:tc rowSpan="2">
                  <a:txBody>
                    <a:bodyPr/>
                    <a:lstStyle/>
                    <a:p>
                      <a:pPr marL="0" algn="ctr" defTabSz="1007943" rtl="0" eaLnBrk="1" fontAlgn="ctr" latinLnBrk="1" hangingPunct="1"/>
                      <a:r>
                        <a:rPr lang="ko-KR" altLang="en-US" sz="1100" b="0" kern="12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기간</a:t>
                      </a:r>
                      <a:endParaRPr lang="en-US" sz="1100" b="0" kern="1200" dirty="0">
                        <a:ln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006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ctr" defTabSz="1007943" rtl="0" eaLnBrk="1" fontAlgn="ctr" latinLnBrk="1" hangingPunct="1"/>
                      <a:r>
                        <a:rPr lang="ko-KR" altLang="en-US" sz="1100" b="0" kern="12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역사 등급</a:t>
                      </a:r>
                      <a:endParaRPr lang="en-US" sz="1100" b="0" kern="1200" dirty="0">
                        <a:ln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006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1000" b="1" i="0" u="none" strike="noStrike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1000" b="1" i="0" u="none" strike="noStrike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  <a:tr h="2919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7943" rtl="0" eaLnBrk="1" fontAlgn="ctr" latinLnBrk="1" hangingPunct="1"/>
                      <a:r>
                        <a:rPr lang="en-US" sz="1100" b="0" kern="12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S</a:t>
                      </a:r>
                      <a:endParaRPr lang="en-US" sz="1100" b="0" kern="1200" dirty="0">
                        <a:ln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7943" rtl="0" eaLnBrk="1" fontAlgn="ctr" latinLnBrk="1" hangingPunct="1"/>
                      <a:r>
                        <a:rPr lang="en-US" sz="1100" b="0" kern="1200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A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7943" rtl="0" eaLnBrk="1" fontAlgn="ctr" latinLnBrk="1" hangingPunct="1"/>
                      <a:r>
                        <a:rPr lang="en-US" sz="1100" b="0" kern="1200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B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</a:tr>
              <a:tr h="375337"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spc="0" dirty="0" smtClean="0">
                          <a:ln w="3175"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12</a:t>
                      </a:r>
                      <a:r>
                        <a:rPr lang="ko-KR" altLang="en-US" sz="1000" kern="1200" spc="0" dirty="0" smtClean="0">
                          <a:ln w="3175"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개월</a:t>
                      </a:r>
                      <a:endParaRPr lang="en-US" altLang="ko-KR" sz="1000" kern="1200" spc="0" dirty="0">
                        <a:ln w="3175"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spc="0" dirty="0" smtClean="0">
                          <a:ln w="3175"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260</a:t>
                      </a:r>
                      <a:r>
                        <a:rPr lang="ko-KR" altLang="en-US" sz="1000" kern="1200" spc="0" dirty="0" smtClean="0">
                          <a:ln w="3175"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만원</a:t>
                      </a:r>
                      <a:endParaRPr lang="en-US" altLang="ko-KR" sz="1000" kern="1200" spc="0" dirty="0" smtClean="0">
                        <a:ln w="3175"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spc="0" dirty="0" smtClean="0">
                          <a:ln w="3175"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220</a:t>
                      </a:r>
                      <a:r>
                        <a:rPr lang="ko-KR" altLang="en-US" sz="1000" kern="1200" spc="0" dirty="0" smtClean="0">
                          <a:ln w="3175"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만원</a:t>
                      </a:r>
                      <a:endParaRPr lang="en-US" altLang="ko-KR" sz="1000" kern="1200" spc="0" dirty="0" smtClean="0">
                        <a:ln w="3175"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spc="0" dirty="0" smtClean="0">
                          <a:ln w="3175"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180</a:t>
                      </a:r>
                      <a:r>
                        <a:rPr lang="ko-KR" altLang="en-US" sz="1000" kern="1200" spc="0" dirty="0" smtClean="0">
                          <a:ln w="3175"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만원</a:t>
                      </a:r>
                      <a:endParaRPr lang="en-US" altLang="ko-KR" sz="1000" kern="1200" spc="0" dirty="0" smtClean="0">
                        <a:ln w="3175"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004800181"/>
              </p:ext>
            </p:extLst>
          </p:nvPr>
        </p:nvGraphicFramePr>
        <p:xfrm>
          <a:off x="872722" y="4708161"/>
          <a:ext cx="5370580" cy="1314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116"/>
                <a:gridCol w="1074116"/>
                <a:gridCol w="1074116"/>
                <a:gridCol w="1074116"/>
                <a:gridCol w="1074116"/>
              </a:tblGrid>
              <a:tr h="328732">
                <a:tc>
                  <a:txBody>
                    <a:bodyPr/>
                    <a:lstStyle/>
                    <a:p>
                      <a:pPr marL="0" algn="ctr" defTabSz="1007943" rtl="0" eaLnBrk="1" fontAlgn="ctr" latinLnBrk="1" hangingPunct="1"/>
                      <a:r>
                        <a:rPr lang="ko-KR" altLang="en-US" sz="1100" b="0" kern="12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총 수량</a:t>
                      </a:r>
                      <a:endParaRPr lang="ko-KR" altLang="en-US" sz="1100" b="0" kern="1200" dirty="0">
                        <a:ln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89281" marR="89281" marT="44641" marB="44641" anchor="ctr"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9006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7943" rtl="0" eaLnBrk="1" fontAlgn="ctr" latinLnBrk="1" hangingPunct="1"/>
                      <a:r>
                        <a:rPr lang="ko-KR" altLang="en-US" sz="1100" b="0" kern="12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표준 광고료</a:t>
                      </a:r>
                      <a:endParaRPr lang="ko-KR" altLang="en-US" sz="1100" b="0" kern="1200" dirty="0">
                        <a:ln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89281" marR="89281" marT="44641" marB="44641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9006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7943" rtl="0" eaLnBrk="1" fontAlgn="ctr" latinLnBrk="1" hangingPunct="1"/>
                      <a:r>
                        <a:rPr lang="ko-KR" altLang="en-US" sz="1100" b="0" kern="12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패키지 단가</a:t>
                      </a:r>
                      <a:endParaRPr lang="ko-KR" altLang="en-US" sz="1100" b="0" kern="1200" dirty="0">
                        <a:ln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89281" marR="89281" marT="44641" marB="44641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9006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7943" rtl="0" eaLnBrk="1" fontAlgn="ctr" latinLnBrk="1" hangingPunct="1"/>
                      <a:r>
                        <a:rPr lang="ko-KR" altLang="en-US" sz="1100" b="0" kern="12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보너스 금액</a:t>
                      </a:r>
                      <a:endParaRPr lang="ko-KR" altLang="en-US" sz="1100" b="0" kern="1200" dirty="0">
                        <a:ln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89281" marR="89281" marT="44641" marB="44641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9006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7943" rtl="0" eaLnBrk="1" fontAlgn="ctr" latinLnBrk="1" hangingPunct="1"/>
                      <a:r>
                        <a:rPr lang="ko-KR" altLang="en-US" sz="1100" b="0" kern="1200" dirty="0" err="1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보너스율</a:t>
                      </a:r>
                      <a:endParaRPr lang="ko-KR" altLang="en-US" sz="1100" b="0" kern="1200" dirty="0">
                        <a:ln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89281" marR="89281" marT="44641" marB="44641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9006D"/>
                    </a:solidFill>
                  </a:tcPr>
                </a:tc>
              </a:tr>
              <a:tr h="328732"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spc="0" dirty="0" smtClean="0">
                          <a:ln w="3175"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100</a:t>
                      </a:r>
                      <a:r>
                        <a:rPr lang="ko-KR" altLang="en-US" sz="1000" kern="1200" spc="0" dirty="0" smtClean="0">
                          <a:ln w="3175"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기</a:t>
                      </a:r>
                      <a:endParaRPr lang="ko-KR" altLang="en-US" sz="1000" kern="1200" spc="0" dirty="0">
                        <a:ln w="3175"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89281" marR="89281" marT="44641" marB="44641"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spc="0" dirty="0" smtClean="0">
                          <a:ln w="3175"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2,200</a:t>
                      </a:r>
                      <a:r>
                        <a:rPr lang="ko-KR" altLang="en-US" sz="1000" kern="1200" spc="0" dirty="0" smtClean="0">
                          <a:ln w="3175"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만원</a:t>
                      </a:r>
                      <a:endParaRPr lang="ko-KR" altLang="en-US" sz="1000" kern="1200" spc="0" dirty="0">
                        <a:ln w="3175"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89281" marR="89281" marT="44641" marB="44641"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spc="0" dirty="0" smtClean="0">
                          <a:ln w="3175"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F7366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1,500</a:t>
                      </a:r>
                      <a:r>
                        <a:rPr lang="ko-KR" altLang="en-US" sz="1000" b="1" kern="1200" spc="0" dirty="0" smtClean="0">
                          <a:ln w="3175"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F7366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만원</a:t>
                      </a:r>
                      <a:endParaRPr lang="ko-KR" altLang="en-US" sz="1000" b="1" kern="1200" spc="0" dirty="0">
                        <a:ln w="3175"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rgbClr val="F7366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89281" marR="89281" marT="44641" marB="44641"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B7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spc="0" dirty="0" smtClean="0">
                          <a:ln w="3175"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F7366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700</a:t>
                      </a:r>
                      <a:r>
                        <a:rPr lang="ko-KR" altLang="en-US" sz="1000" b="1" kern="1200" spc="0" smtClean="0">
                          <a:ln w="3175"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F7366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만원</a:t>
                      </a:r>
                      <a:endParaRPr lang="ko-KR" altLang="en-US" sz="1000" b="1" kern="1200" spc="0" dirty="0">
                        <a:ln w="3175"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rgbClr val="F7366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89281" marR="89281" marT="44641" marB="44641"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spc="0" dirty="0" smtClean="0">
                          <a:ln w="3175"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F7366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47%</a:t>
                      </a:r>
                      <a:endParaRPr lang="ko-KR" altLang="en-US" sz="1000" b="1" kern="1200" spc="0" dirty="0">
                        <a:ln w="3175"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rgbClr val="F7366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89281" marR="89281" marT="44641" marB="44641"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732"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spc="0" dirty="0" smtClean="0">
                          <a:ln w="3175"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300</a:t>
                      </a:r>
                      <a:r>
                        <a:rPr lang="ko-KR" altLang="en-US" sz="1000" kern="1200" spc="0" dirty="0" smtClean="0">
                          <a:ln w="3175"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기</a:t>
                      </a:r>
                      <a:endParaRPr lang="ko-KR" altLang="en-US" sz="1000" kern="1200" spc="0" dirty="0">
                        <a:ln w="3175"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89281" marR="89281" marT="44641" marB="44641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spc="0" dirty="0" smtClean="0">
                          <a:ln w="3175"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6,600</a:t>
                      </a:r>
                      <a:r>
                        <a:rPr lang="ko-KR" altLang="en-US" sz="1000" kern="1200" spc="0" dirty="0" smtClean="0">
                          <a:ln w="3175"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만원</a:t>
                      </a:r>
                      <a:endParaRPr lang="ko-KR" altLang="en-US" sz="1000" kern="1200" spc="0" dirty="0">
                        <a:ln w="3175"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89281" marR="89281" marT="44641" marB="44641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spc="0" dirty="0" smtClean="0">
                          <a:ln w="3175"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F7366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3,000</a:t>
                      </a:r>
                      <a:r>
                        <a:rPr lang="ko-KR" altLang="en-US" sz="1000" b="1" kern="1200" spc="0" dirty="0" smtClean="0">
                          <a:ln w="3175"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F7366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만원</a:t>
                      </a:r>
                      <a:endParaRPr lang="ko-KR" altLang="en-US" sz="1000" b="1" kern="1200" spc="0" dirty="0">
                        <a:ln w="3175"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rgbClr val="F7366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89281" marR="89281" marT="44641" marB="44641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B7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spc="0" dirty="0" smtClean="0">
                          <a:ln w="3175"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F7366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3,600</a:t>
                      </a:r>
                      <a:r>
                        <a:rPr lang="ko-KR" altLang="en-US" sz="1000" b="1" kern="1200" spc="0" smtClean="0">
                          <a:ln w="3175"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F7366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만원</a:t>
                      </a:r>
                      <a:endParaRPr lang="ko-KR" altLang="en-US" sz="1000" b="1" kern="1200" spc="0" dirty="0">
                        <a:ln w="3175"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rgbClr val="F7366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89281" marR="89281" marT="44641" marB="44641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spc="0" dirty="0" smtClean="0">
                          <a:ln w="3175"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F7366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120%</a:t>
                      </a:r>
                      <a:endParaRPr lang="ko-KR" altLang="en-US" sz="1000" b="1" kern="1200" spc="0" dirty="0">
                        <a:ln w="3175"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rgbClr val="F7366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89281" marR="89281" marT="44641" marB="44641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732"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spc="0" dirty="0" smtClean="0">
                          <a:ln w="3175"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500</a:t>
                      </a:r>
                      <a:r>
                        <a:rPr lang="ko-KR" altLang="en-US" sz="1000" kern="1200" spc="0" dirty="0" smtClean="0">
                          <a:ln w="3175"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기</a:t>
                      </a:r>
                      <a:endParaRPr lang="ko-KR" altLang="en-US" sz="1000" kern="1200" spc="0" dirty="0">
                        <a:ln w="3175"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89281" marR="89281" marT="44641" marB="44641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spc="0" dirty="0" smtClean="0">
                          <a:ln w="3175"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000" kern="1200" spc="0" smtClean="0">
                          <a:ln w="3175"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억 </a:t>
                      </a:r>
                      <a:r>
                        <a:rPr lang="en-US" altLang="ko-KR" sz="1000" kern="1200" spc="0" dirty="0" smtClean="0">
                          <a:ln w="3175"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1,000</a:t>
                      </a:r>
                      <a:r>
                        <a:rPr lang="ko-KR" altLang="en-US" sz="1000" kern="1200" spc="0" dirty="0" smtClean="0">
                          <a:ln w="3175"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만원</a:t>
                      </a:r>
                      <a:endParaRPr lang="ko-KR" altLang="en-US" sz="1000" kern="1200" spc="0" dirty="0">
                        <a:ln w="3175"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89281" marR="89281" marT="44641" marB="44641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spc="0" dirty="0" smtClean="0">
                          <a:ln w="3175"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F7366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4,000</a:t>
                      </a:r>
                      <a:r>
                        <a:rPr lang="ko-KR" altLang="en-US" sz="1000" b="1" kern="1200" spc="0" dirty="0" smtClean="0">
                          <a:ln w="3175"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F7366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만원</a:t>
                      </a:r>
                      <a:endParaRPr lang="ko-KR" altLang="en-US" sz="1000" b="1" kern="1200" spc="0" dirty="0">
                        <a:ln w="3175"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rgbClr val="F7366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89281" marR="89281" marT="44641" marB="44641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B7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spc="0" dirty="0" smtClean="0">
                          <a:ln w="3175"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F7366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7,000</a:t>
                      </a:r>
                      <a:r>
                        <a:rPr lang="ko-KR" altLang="en-US" sz="1000" b="1" kern="1200" spc="0" smtClean="0">
                          <a:ln w="3175"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F7366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만원</a:t>
                      </a:r>
                      <a:endParaRPr lang="ko-KR" altLang="en-US" sz="1000" b="1" kern="1200" spc="0" dirty="0">
                        <a:ln w="3175"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rgbClr val="F7366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89281" marR="89281" marT="44641" marB="44641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spc="0" dirty="0" smtClean="0">
                          <a:ln w="3175"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F7366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175%</a:t>
                      </a:r>
                      <a:endParaRPr lang="ko-KR" altLang="en-US" sz="1000" b="1" kern="1200" spc="0" dirty="0">
                        <a:ln w="3175"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rgbClr val="F7366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89281" marR="89281" marT="44641" marB="44641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7" name="TextBox 41"/>
          <p:cNvSpPr txBox="1">
            <a:spLocks noChangeArrowheads="1"/>
          </p:cNvSpPr>
          <p:nvPr/>
        </p:nvSpPr>
        <p:spPr bwMode="auto">
          <a:xfrm>
            <a:off x="7704104" y="6026145"/>
            <a:ext cx="891590" cy="47788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1200" b="1">
                <a:ln w="3175"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  <a:cs typeface="Nirmala UI Semilight" panose="020B0402040204020203" pitchFamily="34" charset="0"/>
              </a:defRPr>
            </a:lvl1pPr>
          </a:lstStyle>
          <a:p>
            <a:r>
              <a:rPr lang="ko-KR" altLang="en-US" sz="1172" dirty="0"/>
              <a:t>포스터 광고</a:t>
            </a:r>
            <a:endParaRPr lang="en-US" altLang="ko-KR" sz="1172" dirty="0"/>
          </a:p>
          <a:p>
            <a:pPr>
              <a:lnSpc>
                <a:spcPts val="1562"/>
              </a:lnSpc>
            </a:pPr>
            <a:r>
              <a:rPr lang="en-US" altLang="ko-KR" sz="976" b="0" spc="-59" dirty="0"/>
              <a:t>80 * 110 (cm)</a:t>
            </a:r>
            <a:endParaRPr lang="ko-KR" altLang="en-US" sz="976" b="0" spc="-59" dirty="0"/>
          </a:p>
        </p:txBody>
      </p:sp>
      <p:sp>
        <p:nvSpPr>
          <p:cNvPr id="23" name="TextBox 22"/>
          <p:cNvSpPr txBox="1"/>
          <p:nvPr/>
        </p:nvSpPr>
        <p:spPr>
          <a:xfrm>
            <a:off x="4071813" y="2651250"/>
            <a:ext cx="2216579" cy="247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25" spc="-78" dirty="0">
                <a:ln w="3175"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Nirmala UI Semilight" panose="020B0402040204020203" pitchFamily="34" charset="0"/>
              </a:rPr>
              <a:t>*12</a:t>
            </a:r>
            <a:r>
              <a:rPr lang="ko-KR" altLang="en-US" sz="1025" spc="-78">
                <a:ln w="3175"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Nirmala UI Semilight" panose="020B0402040204020203" pitchFamily="34" charset="0"/>
              </a:rPr>
              <a:t>개월 </a:t>
            </a:r>
            <a:r>
              <a:rPr lang="ko-KR" altLang="en-US" sz="1025" spc="-78" dirty="0">
                <a:ln w="3175"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Nirmala UI Semilight" panose="020B0402040204020203" pitchFamily="34" charset="0"/>
              </a:rPr>
              <a:t>집행 기준 </a:t>
            </a:r>
            <a:r>
              <a:rPr lang="en-US" altLang="ko-KR" sz="1025" spc="-78" dirty="0">
                <a:ln w="3175"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Nirmala UI Semilight" panose="020B0402040204020203" pitchFamily="34" charset="0"/>
              </a:rPr>
              <a:t>/ </a:t>
            </a:r>
            <a:r>
              <a:rPr lang="ko-KR" altLang="en-US" sz="1025" spc="-78">
                <a:ln w="3175"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Nirmala UI Semilight" panose="020B0402040204020203" pitchFamily="34" charset="0"/>
              </a:rPr>
              <a:t>연 </a:t>
            </a:r>
            <a:r>
              <a:rPr lang="en-US" altLang="ko-KR" sz="1025" spc="-78" dirty="0">
                <a:ln w="3175"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Nirmala UI Semilight" panose="020B0402040204020203" pitchFamily="34" charset="0"/>
              </a:rPr>
              <a:t>1</a:t>
            </a:r>
            <a:r>
              <a:rPr lang="ko-KR" altLang="en-US" sz="1025" spc="-78">
                <a:ln w="3175"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Nirmala UI Semilight" panose="020B0402040204020203" pitchFamily="34" charset="0"/>
              </a:rPr>
              <a:t>회 제작비 지원</a:t>
            </a:r>
            <a:endParaRPr lang="ko-KR" altLang="en-US" sz="1025" spc="-78" dirty="0">
              <a:ln w="3175">
                <a:solidFill>
                  <a:schemeClr val="tx1">
                    <a:lumMod val="50000"/>
                    <a:lumOff val="50000"/>
                    <a:alpha val="10000"/>
                  </a:scheme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  <a:cs typeface="Nirmala UI Semilight" panose="020B0402040204020203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57109" y="4464696"/>
            <a:ext cx="1622443" cy="2479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25" spc="-78" dirty="0">
                <a:ln w="3175"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Nirmala UI Semilight" panose="020B0402040204020203" pitchFamily="34" charset="0"/>
              </a:rPr>
              <a:t>*1</a:t>
            </a:r>
            <a:r>
              <a:rPr lang="ko-KR" altLang="en-US" sz="1025" spc="-78" dirty="0">
                <a:ln w="3175"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Nirmala UI Semilight" panose="020B0402040204020203" pitchFamily="34" charset="0"/>
              </a:rPr>
              <a:t>개월 집행 기준 </a:t>
            </a:r>
            <a:r>
              <a:rPr lang="en-US" altLang="ko-KR" sz="1025" spc="-78" dirty="0">
                <a:ln w="3175"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Nirmala UI Semilight" panose="020B0402040204020203" pitchFamily="34" charset="0"/>
              </a:rPr>
              <a:t>/ </a:t>
            </a:r>
            <a:r>
              <a:rPr lang="ko-KR" altLang="en-US" sz="1025" spc="-78">
                <a:ln w="3175"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Nirmala UI Semilight" panose="020B0402040204020203" pitchFamily="34" charset="0"/>
              </a:rPr>
              <a:t>제작비 지원</a:t>
            </a:r>
            <a:endParaRPr lang="ko-KR" altLang="en-US" sz="1025" spc="-78" dirty="0">
              <a:ln w="3175">
                <a:solidFill>
                  <a:schemeClr val="tx1">
                    <a:lumMod val="50000"/>
                    <a:lumOff val="50000"/>
                    <a:alpha val="10000"/>
                  </a:scheme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  <a:cs typeface="Nirmala UI Semilight" panose="020B0402040204020203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36420" y="662595"/>
            <a:ext cx="9466970" cy="450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3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>
              <a:spcBef>
                <a:spcPct val="0"/>
              </a:spcBef>
            </a:pPr>
            <a:r>
              <a:rPr lang="ko-KR" altLang="en-US" sz="2343" spc="0" dirty="0">
                <a:ln>
                  <a:solidFill>
                    <a:schemeClr val="tx1"/>
                  </a:solidFill>
                </a:ln>
              </a:rPr>
              <a:t>포스터 광고 소개 및 단가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48324" y="1067544"/>
            <a:ext cx="8852486" cy="522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0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>
              <a:spcBef>
                <a:spcPct val="0"/>
              </a:spcBef>
            </a:pPr>
            <a:r>
              <a:rPr lang="ko-KR" altLang="en-US" sz="1172" dirty="0">
                <a:ln w="3175"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Nirmala UI Semilight" panose="020B0402040204020203" pitchFamily="34" charset="0"/>
              </a:rPr>
              <a:t>역사 내 출구 방면 및 계단 등에 설치된 </a:t>
            </a:r>
            <a:r>
              <a:rPr lang="ko-KR" altLang="en-US" sz="1172" dirty="0" err="1">
                <a:ln w="3175"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Nirmala UI Semilight" panose="020B0402040204020203" pitchFamily="34" charset="0"/>
              </a:rPr>
              <a:t>액자형</a:t>
            </a:r>
            <a:r>
              <a:rPr lang="ko-KR" altLang="en-US" sz="1172" dirty="0">
                <a:ln w="3175"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Nirmala UI Semilight" panose="020B0402040204020203" pitchFamily="34" charset="0"/>
              </a:rPr>
              <a:t> 매체입니다</a:t>
            </a:r>
            <a:r>
              <a:rPr lang="en-US" altLang="ko-KR" sz="1172" dirty="0">
                <a:ln w="3175"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Nirmala UI Semilight" panose="020B0402040204020203" pitchFamily="34" charset="0"/>
              </a:rPr>
              <a:t>.</a:t>
            </a:r>
          </a:p>
          <a:p>
            <a:pPr>
              <a:spcBef>
                <a:spcPct val="0"/>
              </a:spcBef>
            </a:pPr>
            <a:r>
              <a:rPr lang="ko-KR" altLang="en-US" sz="1172" dirty="0">
                <a:ln w="3175"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Nirmala UI Semilight" panose="020B0402040204020203" pitchFamily="34" charset="0"/>
              </a:rPr>
              <a:t>출구 쪽에 설치되어 있어 역사 인근 특징에 따라 효율적으로 광고 집행이 가능합니다</a:t>
            </a:r>
            <a:r>
              <a:rPr lang="en-US" altLang="ko-KR" sz="1172" dirty="0">
                <a:ln w="3175"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Nirmala UI Semilight" panose="020B0402040204020203" pitchFamily="34" charset="0"/>
              </a:rPr>
              <a:t>.</a:t>
            </a:r>
          </a:p>
        </p:txBody>
      </p:sp>
      <p:sp>
        <p:nvSpPr>
          <p:cNvPr id="30" name="텍스트 개체 틀 5"/>
          <p:cNvSpPr txBox="1">
            <a:spLocks/>
          </p:cNvSpPr>
          <p:nvPr/>
        </p:nvSpPr>
        <p:spPr>
          <a:xfrm>
            <a:off x="8095266" y="125900"/>
            <a:ext cx="2367615" cy="411205"/>
          </a:xfrm>
          <a:prstGeom prst="rect">
            <a:avLst/>
          </a:prstGeom>
        </p:spPr>
        <p:txBody>
          <a:bodyPr vert="horz" lIns="93685" tIns="46843" rIns="93685" bIns="46843" rtlCol="0" anchor="ctr">
            <a:noAutofit/>
          </a:bodyPr>
          <a:lstStyle>
            <a:defPPr>
              <a:defRPr lang="ko-KR"/>
            </a:defPPr>
            <a:lvl1pPr marL="0" algn="l" defTabSz="100548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744" algn="l" defTabSz="100548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489" algn="l" defTabSz="100548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234" algn="l" defTabSz="100548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0981" algn="l" defTabSz="100548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725" algn="l" defTabSz="100548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6471" algn="l" defTabSz="100548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19216" algn="l" defTabSz="100548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1962" algn="l" defTabSz="100548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879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포스터 광고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928294" y="2594000"/>
            <a:ext cx="1191399" cy="2704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72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포스터 광고 단가</a:t>
            </a:r>
          </a:p>
        </p:txBody>
      </p:sp>
      <p:sp>
        <p:nvSpPr>
          <p:cNvPr id="32" name="타원 31"/>
          <p:cNvSpPr/>
          <p:nvPr/>
        </p:nvSpPr>
        <p:spPr>
          <a:xfrm>
            <a:off x="880830" y="2682572"/>
            <a:ext cx="65657" cy="65657"/>
          </a:xfrm>
          <a:prstGeom prst="ellipse">
            <a:avLst/>
          </a:prstGeom>
          <a:solidFill>
            <a:srgbClr val="7D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281" tIns="44641" rIns="89281" bIns="446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14"/>
          </a:p>
        </p:txBody>
      </p:sp>
      <p:sp>
        <p:nvSpPr>
          <p:cNvPr id="33" name="직사각형 32"/>
          <p:cNvSpPr/>
          <p:nvPr/>
        </p:nvSpPr>
        <p:spPr>
          <a:xfrm>
            <a:off x="928293" y="4429227"/>
            <a:ext cx="1629644" cy="2704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72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포스터 광고 패키지 단가</a:t>
            </a:r>
          </a:p>
        </p:txBody>
      </p:sp>
      <p:sp>
        <p:nvSpPr>
          <p:cNvPr id="34" name="타원 33"/>
          <p:cNvSpPr/>
          <p:nvPr/>
        </p:nvSpPr>
        <p:spPr>
          <a:xfrm>
            <a:off x="880830" y="4517799"/>
            <a:ext cx="65657" cy="65657"/>
          </a:xfrm>
          <a:prstGeom prst="ellipse">
            <a:avLst/>
          </a:prstGeom>
          <a:solidFill>
            <a:srgbClr val="7D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281" tIns="44641" rIns="89281" bIns="446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14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52079" y="4392275"/>
            <a:ext cx="3188484" cy="163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680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ft box"/>
          <p:cNvSpPr/>
          <p:nvPr/>
        </p:nvSpPr>
        <p:spPr>
          <a:xfrm>
            <a:off x="306122" y="-1"/>
            <a:ext cx="2340907" cy="75596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07943"/>
            <a:endParaRPr altLang="ko-KR" sz="1984">
              <a:solidFill>
                <a:prstClr val="white"/>
              </a:solidFill>
            </a:endParaRPr>
          </a:p>
        </p:txBody>
      </p:sp>
      <p:sp>
        <p:nvSpPr>
          <p:cNvPr id="14" name="top box"/>
          <p:cNvSpPr/>
          <p:nvPr/>
        </p:nvSpPr>
        <p:spPr>
          <a:xfrm>
            <a:off x="306123" y="0"/>
            <a:ext cx="10079567" cy="942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07943"/>
            <a:endParaRPr altLang="ko-KR" sz="1984">
              <a:solidFill>
                <a:prstClr val="white"/>
              </a:solidFill>
            </a:endParaRPr>
          </a:p>
        </p:txBody>
      </p:sp>
      <p:sp>
        <p:nvSpPr>
          <p:cNvPr id="15" name="역사명"/>
          <p:cNvSpPr/>
          <p:nvPr/>
        </p:nvSpPr>
        <p:spPr>
          <a:xfrm>
            <a:off x="558371" y="171268"/>
            <a:ext cx="1664495" cy="559204"/>
          </a:xfrm>
          <a:prstGeom prst="roundRect">
            <a:avLst>
              <a:gd name="adj" fmla="val 50000"/>
            </a:avLst>
          </a:prstGeom>
          <a:noFill/>
          <a:ln w="92075">
            <a:solidFill>
              <a:srgbClr val="714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73995" rtlCol="0" anchor="ctr">
            <a:spAutoFit/>
          </a:bodyPr>
          <a:lstStyle/>
          <a:p>
            <a:pPr defTabSz="1007943"/>
            <a:r>
              <a:rPr altLang="en-US" sz="1984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광화문</a:t>
            </a:r>
          </a:p>
        </p:txBody>
      </p:sp>
      <p:sp>
        <p:nvSpPr>
          <p:cNvPr id="20" name="호선표시"/>
          <p:cNvSpPr/>
          <p:nvPr/>
        </p:nvSpPr>
        <p:spPr>
          <a:xfrm>
            <a:off x="752627" y="336925"/>
            <a:ext cx="228691" cy="227889"/>
          </a:xfrm>
          <a:prstGeom prst="ellipse">
            <a:avLst/>
          </a:prstGeom>
          <a:solidFill>
            <a:schemeClr val="bg1"/>
          </a:solidFill>
          <a:ln w="28575">
            <a:solidFill>
              <a:srgbClr val="714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07943"/>
            <a:r>
              <a:rPr altLang="ko-KR" sz="1323" b="1">
                <a:solidFill>
                  <a:srgbClr val="714F9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</a:p>
        </p:txBody>
      </p:sp>
      <p:sp>
        <p:nvSpPr>
          <p:cNvPr id="16" name="역사-상품"/>
          <p:cNvSpPr txBox="1"/>
          <p:nvPr/>
        </p:nvSpPr>
        <p:spPr>
          <a:xfrm>
            <a:off x="2422640" y="132190"/>
            <a:ext cx="2022740" cy="63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982" indent="-314982" defTabSz="1007943">
              <a:buFont typeface="Wingdings" panose="05000000000000000000" pitchFamily="2" charset="2"/>
              <a:buChar char="v"/>
            </a:pPr>
            <a:r>
              <a:rPr altLang="en-US" sz="1764" b="1">
                <a:solidFill>
                  <a:srgbClr val="714F9C"/>
                </a:solidFill>
              </a:rPr>
              <a:t>조명S등급</a:t>
            </a:r>
            <a:endParaRPr altLang="ko-KR" sz="1764" b="1">
              <a:solidFill>
                <a:srgbClr val="714F9C"/>
              </a:solidFill>
            </a:endParaRPr>
          </a:p>
          <a:p>
            <a:pPr marL="314982" indent="-314982" defTabSz="1007943">
              <a:buFont typeface="Wingdings" panose="05000000000000000000" pitchFamily="2" charset="2"/>
              <a:buChar char="v"/>
            </a:pPr>
            <a:r>
              <a:rPr altLang="en-US" sz="1764" b="1">
                <a:solidFill>
                  <a:srgbClr val="714F9C"/>
                </a:solidFill>
              </a:rPr>
              <a:t>포스터S등급</a:t>
            </a:r>
            <a:endParaRPr altLang="ko-KR" sz="1764" b="1">
              <a:solidFill>
                <a:srgbClr val="714F9C"/>
              </a:solidFill>
            </a:endParaRPr>
          </a:p>
        </p:txBody>
      </p:sp>
      <p:graphicFrame>
        <p:nvGraphicFramePr>
          <p:cNvPr id="18" name="표-역사특징"/>
          <p:cNvGraphicFramePr>
            <a:graphicFrameLocks noGrp="1"/>
          </p:cNvGraphicFramePr>
          <p:nvPr>
            <p:extLst/>
          </p:nvPr>
        </p:nvGraphicFramePr>
        <p:xfrm>
          <a:off x="494773" y="1001695"/>
          <a:ext cx="2047716" cy="315847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9050"/>
                <a:gridCol w="1928666"/>
              </a:tblGrid>
              <a:tr h="287043">
                <a:tc gridSpan="2"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altLang="en-US" sz="1100" b="1">
                          <a:solidFill>
                            <a:srgbClr val="714F9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역사특징</a:t>
                      </a:r>
                    </a:p>
                  </a:txBody>
                  <a:tcPr marL="0" marR="0" marT="79367" marB="3968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altLang="en-US"/>
                    </a:p>
                  </a:txBody>
                  <a:tcPr/>
                </a:tc>
              </a:tr>
              <a:tr h="453581">
                <a:tc>
                  <a:txBody>
                    <a:bodyPr/>
                    <a:lstStyle/>
                    <a:p>
                      <a:r>
                        <a:rPr altLang="ko-KR" sz="1000"/>
                        <a:t>-</a:t>
                      </a:r>
                      <a:endParaRPr altLang="en-US" sz="1000"/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altLang="ko-KR" sz="10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대기업, 우체국, 문화회관 및 대형서점이 밀집되어있는 상업지구 역사</a:t>
                      </a: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7043">
                <a:tc gridSpan="2">
                  <a:txBody>
                    <a:bodyPr/>
                    <a:lstStyle/>
                    <a:p>
                      <a:pPr marL="171450" indent="-171450">
                        <a:spcBef>
                          <a:spcPts val="300"/>
                        </a:spcBef>
                        <a:buFont typeface="Wingdings" panose="05000000000000000000" pitchFamily="2" charset="2"/>
                        <a:buChar char="§"/>
                      </a:pPr>
                      <a:r>
                        <a:rPr altLang="en-US" sz="1100" b="1">
                          <a:solidFill>
                            <a:srgbClr val="714F9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이용객특성</a:t>
                      </a:r>
                    </a:p>
                  </a:txBody>
                  <a:tcPr marL="0" marR="0" marT="79367" marB="3968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altLang="en-US"/>
                    </a:p>
                  </a:txBody>
                  <a:tcPr/>
                </a:tc>
              </a:tr>
              <a:tr h="302387">
                <a:tc>
                  <a:txBody>
                    <a:bodyPr/>
                    <a:lstStyle/>
                    <a:p>
                      <a:r>
                        <a:rPr altLang="ko-KR" sz="1000"/>
                        <a:t>-</a:t>
                      </a:r>
                    </a:p>
                    <a:p>
                      <a:endParaRPr altLang="en-US" sz="1000"/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altLang="ko-KR" sz="10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대기업 직장인 및 문화생활을 즐기는 2~30대 젊은 층</a:t>
                      </a: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0244">
                <a:tc gridSpan="2">
                  <a:txBody>
                    <a:bodyPr/>
                    <a:lstStyle/>
                    <a:p>
                      <a:pPr marL="171450" indent="-171450">
                        <a:spcBef>
                          <a:spcPts val="300"/>
                        </a:spcBef>
                        <a:buFont typeface="Wingdings" panose="05000000000000000000" pitchFamily="2" charset="2"/>
                        <a:buChar char="§"/>
                      </a:pPr>
                      <a:r>
                        <a:rPr altLang="en-US" sz="1000" b="1">
                          <a:solidFill>
                            <a:srgbClr val="714F9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역세권주요시설</a:t>
                      </a:r>
                      <a:endParaRPr altLang="ko-KR" sz="1000" b="1">
                        <a:solidFill>
                          <a:srgbClr val="714F9C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79367" marB="3968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altLang="en-US"/>
                    </a:p>
                  </a:txBody>
                  <a:tcPr/>
                </a:tc>
              </a:tr>
              <a:tr h="10583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altLang="en-US" sz="1000"/>
                        <a:t>-</a:t>
                      </a: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altLang="ko-KR" sz="10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세종문화회관, 미국대사관, 정부서울청사, 교보생명 본사, 광화문광장, 청계천광장, KT 광화문지사, 종로구청, 금호아시아나 본사, 포시즌스 호텔, 광화문우체국, 파이낸스센터, 서울특별시의회, 경복궁, 경희궁</a:t>
                      </a: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5720">
                <a:tc gridSpan="2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altLang="en-US" sz="11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714F9C"/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월 평균 승하차인원</a:t>
                      </a:r>
                      <a:endParaRPr altLang="en-US" sz="10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altLang="ko-KR" sz="9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84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altLang="en-US" sz="1000"/>
                        <a:t>-</a:t>
                      </a: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altLang="ko-KR" sz="1000" kern="120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2,231,202 명</a:t>
                      </a:r>
                      <a:endParaRPr altLang="en-US" sz="10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25" name="그림" descr="&#10;[zonshow.zzz;ope=changepic;tagpos=inside]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37015" y="1001695"/>
            <a:ext cx="7484265" cy="4203163"/>
          </a:xfrm>
          <a:prstGeom prst="rect">
            <a:avLst/>
          </a:prstGeom>
        </p:spPr>
      </p:pic>
      <p:sp>
        <p:nvSpPr>
          <p:cNvPr id="22" name="도면 outbox"/>
          <p:cNvSpPr/>
          <p:nvPr/>
        </p:nvSpPr>
        <p:spPr>
          <a:xfrm>
            <a:off x="2738026" y="1028172"/>
            <a:ext cx="7556667" cy="6263991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07943"/>
            <a:endParaRPr altLang="ko-KR" sz="1984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749888" y="6200142"/>
            <a:ext cx="873130" cy="228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007943">
              <a:defRPr/>
            </a:pPr>
            <a:r>
              <a:rPr altLang="ko-KR" sz="882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※ VAT별도</a:t>
            </a:r>
            <a:endParaRPr altLang="en-US" sz="882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3" name="유형 table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507206732"/>
              </p:ext>
            </p:extLst>
          </p:nvPr>
        </p:nvGraphicFramePr>
        <p:xfrm>
          <a:off x="2819099" y="6454692"/>
          <a:ext cx="4803919" cy="8109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0720"/>
                <a:gridCol w="688928"/>
                <a:gridCol w="840492"/>
                <a:gridCol w="840492"/>
                <a:gridCol w="1483287"/>
              </a:tblGrid>
              <a:tr h="189743">
                <a:tc>
                  <a:txBody>
                    <a:bodyPr/>
                    <a:lstStyle/>
                    <a:p>
                      <a:pPr algn="ctr" fontAlgn="ctr"/>
                      <a:endParaRPr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500" marR="10500" marT="1050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altLang="en-US" sz="900" b="1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사이즈</a:t>
                      </a:r>
                      <a:endParaRPr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500" marR="10500" marT="1050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altLang="ko-KR" sz="900" b="1" u="none" strike="noStrike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altLang="en-US" sz="900" b="1" u="none" strike="noStrike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기당 </a:t>
                      </a:r>
                      <a:r>
                        <a:rPr altLang="en-US" sz="900" b="1" u="none" strike="noStrike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단가</a:t>
                      </a:r>
                      <a:endParaRPr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500" marR="10500" marT="1050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제작비</a:t>
                      </a:r>
                      <a:endParaRPr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500" marR="10500" marT="1050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제안 위치</a:t>
                      </a:r>
                      <a:endParaRPr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500" marR="10500" marT="1050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0627">
                <a:tc>
                  <a:txBody>
                    <a:bodyPr/>
                    <a:lstStyle/>
                    <a:p>
                      <a:pPr algn="ctr" rtl="0" fontAlgn="ctr"/>
                      <a:r>
                        <a:rPr altLang="en-US" sz="9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조명B형</a:t>
                      </a:r>
                      <a:endParaRPr sz="9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500" marR="10500" marT="1050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4CD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altLang="ko-KR" sz="900" b="0" i="0" u="none" strike="noStrike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300*170</a:t>
                      </a:r>
                      <a:endParaRPr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500" marR="10500" marT="1050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5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altLang="en-US" sz="900" u="none" strike="noStrike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1,600,000/월</a:t>
                      </a:r>
                      <a:endParaRPr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500" marR="10500" marT="1050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5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200,000</a:t>
                      </a:r>
                      <a:endParaRPr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500" marR="10500" marT="1050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5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티오 없음</a:t>
                      </a:r>
                      <a:endParaRPr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500" marR="10500" marT="1050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5F7"/>
                    </a:solidFill>
                  </a:tcPr>
                </a:tc>
              </a:tr>
              <a:tr h="310627">
                <a:tc>
                  <a:txBody>
                    <a:bodyPr/>
                    <a:lstStyle/>
                    <a:p>
                      <a:pPr algn="ctr" rtl="0" fontAlgn="ctr"/>
                      <a:r>
                        <a:rPr altLang="en-US" sz="9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포스터</a:t>
                      </a:r>
                      <a:endParaRPr sz="9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500" marR="10500" marT="1050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B33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altLang="ko-KR" sz="9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80*110</a:t>
                      </a:r>
                      <a:endParaRPr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500" marR="10500" marT="1050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en-US" sz="900" u="none" strike="noStrike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altLang="en-US" sz="900" u="none" strike="noStrike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00,000/</a:t>
                      </a:r>
                      <a:r>
                        <a:rPr lang="ko-KR" altLang="en-US" sz="900" u="none" strike="noStrike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500" marR="10500" marT="1050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50,000</a:t>
                      </a:r>
                      <a:endParaRPr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500" marR="10500" marT="1050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2,3,11,12,22</a:t>
                      </a:r>
                      <a:endParaRPr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500" marR="10500" marT="1050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타원 1"/>
          <p:cNvSpPr/>
          <p:nvPr/>
        </p:nvSpPr>
        <p:spPr>
          <a:xfrm>
            <a:off x="8854782" y="3842724"/>
            <a:ext cx="217283" cy="1991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2" idx="2"/>
          </p:cNvCxnSpPr>
          <p:nvPr/>
        </p:nvCxnSpPr>
        <p:spPr>
          <a:xfrm flipH="1" flipV="1">
            <a:off x="7297093" y="3585172"/>
            <a:ext cx="1557689" cy="357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957264" y="3454367"/>
            <a:ext cx="14109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11</a:t>
            </a:r>
            <a:r>
              <a:rPr lang="ko-KR" altLang="en-US" sz="1100" dirty="0" smtClean="0">
                <a:solidFill>
                  <a:srgbClr val="FF0000"/>
                </a:solidFill>
              </a:rPr>
              <a:t>월 </a:t>
            </a:r>
            <a:r>
              <a:rPr lang="en-US" altLang="ko-KR" sz="1100" dirty="0" smtClean="0">
                <a:solidFill>
                  <a:srgbClr val="FF0000"/>
                </a:solidFill>
              </a:rPr>
              <a:t>5</a:t>
            </a:r>
            <a:r>
              <a:rPr lang="ko-KR" altLang="en-US" sz="1100" dirty="0" smtClean="0">
                <a:solidFill>
                  <a:srgbClr val="FF0000"/>
                </a:solidFill>
              </a:rPr>
              <a:t>일 이후 가능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239760" y="1309261"/>
            <a:ext cx="259705" cy="1710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361283" y="1554769"/>
            <a:ext cx="199176" cy="2433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349782" y="1374922"/>
            <a:ext cx="162963" cy="1251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8832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ft box"/>
          <p:cNvSpPr/>
          <p:nvPr/>
        </p:nvSpPr>
        <p:spPr>
          <a:xfrm>
            <a:off x="306122" y="-1"/>
            <a:ext cx="2340907" cy="75596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07943"/>
            <a:endParaRPr altLang="ko-KR" sz="1984">
              <a:solidFill>
                <a:prstClr val="white"/>
              </a:solidFill>
            </a:endParaRPr>
          </a:p>
        </p:txBody>
      </p:sp>
      <p:sp>
        <p:nvSpPr>
          <p:cNvPr id="14" name="top box"/>
          <p:cNvSpPr/>
          <p:nvPr/>
        </p:nvSpPr>
        <p:spPr>
          <a:xfrm>
            <a:off x="306123" y="0"/>
            <a:ext cx="10079567" cy="942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07943"/>
            <a:endParaRPr altLang="ko-KR" sz="1984">
              <a:solidFill>
                <a:prstClr val="white"/>
              </a:solidFill>
            </a:endParaRPr>
          </a:p>
        </p:txBody>
      </p:sp>
      <p:sp>
        <p:nvSpPr>
          <p:cNvPr id="15" name="역사명"/>
          <p:cNvSpPr/>
          <p:nvPr/>
        </p:nvSpPr>
        <p:spPr>
          <a:xfrm>
            <a:off x="558371" y="171268"/>
            <a:ext cx="1664495" cy="559204"/>
          </a:xfrm>
          <a:prstGeom prst="roundRect">
            <a:avLst>
              <a:gd name="adj" fmla="val 50000"/>
            </a:avLst>
          </a:prstGeom>
          <a:noFill/>
          <a:ln w="92075">
            <a:solidFill>
              <a:srgbClr val="714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73995" rtlCol="0" anchor="ctr">
            <a:spAutoFit/>
          </a:bodyPr>
          <a:lstStyle/>
          <a:p>
            <a:pPr defTabSz="1007943"/>
            <a:r>
              <a:rPr altLang="en-US" sz="1984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광화문</a:t>
            </a:r>
          </a:p>
        </p:txBody>
      </p:sp>
      <p:sp>
        <p:nvSpPr>
          <p:cNvPr id="20" name="호선표시"/>
          <p:cNvSpPr/>
          <p:nvPr/>
        </p:nvSpPr>
        <p:spPr>
          <a:xfrm>
            <a:off x="752627" y="336925"/>
            <a:ext cx="228691" cy="227889"/>
          </a:xfrm>
          <a:prstGeom prst="ellipse">
            <a:avLst/>
          </a:prstGeom>
          <a:solidFill>
            <a:schemeClr val="bg1"/>
          </a:solidFill>
          <a:ln w="28575">
            <a:solidFill>
              <a:srgbClr val="714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07943"/>
            <a:r>
              <a:rPr altLang="ko-KR" sz="1323" b="1">
                <a:solidFill>
                  <a:srgbClr val="714F9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</a:p>
        </p:txBody>
      </p:sp>
      <p:sp>
        <p:nvSpPr>
          <p:cNvPr id="16" name="역사-상품"/>
          <p:cNvSpPr txBox="1"/>
          <p:nvPr/>
        </p:nvSpPr>
        <p:spPr>
          <a:xfrm>
            <a:off x="2422640" y="132190"/>
            <a:ext cx="2022740" cy="63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982" indent="-314982" defTabSz="1007943">
              <a:buFont typeface="Wingdings" panose="05000000000000000000" pitchFamily="2" charset="2"/>
              <a:buChar char="v"/>
            </a:pPr>
            <a:r>
              <a:rPr altLang="en-US" sz="1764" b="1">
                <a:solidFill>
                  <a:srgbClr val="714F9C"/>
                </a:solidFill>
              </a:rPr>
              <a:t>조명S등급</a:t>
            </a:r>
            <a:endParaRPr altLang="ko-KR" sz="1764" b="1">
              <a:solidFill>
                <a:srgbClr val="714F9C"/>
              </a:solidFill>
            </a:endParaRPr>
          </a:p>
          <a:p>
            <a:pPr marL="314982" indent="-314982" defTabSz="1007943">
              <a:buFont typeface="Wingdings" panose="05000000000000000000" pitchFamily="2" charset="2"/>
              <a:buChar char="v"/>
            </a:pPr>
            <a:r>
              <a:rPr altLang="en-US" sz="1764" b="1">
                <a:solidFill>
                  <a:srgbClr val="714F9C"/>
                </a:solidFill>
              </a:rPr>
              <a:t>포스터S등급</a:t>
            </a:r>
            <a:endParaRPr altLang="ko-KR" sz="1764" b="1">
              <a:solidFill>
                <a:srgbClr val="714F9C"/>
              </a:solidFill>
            </a:endParaRPr>
          </a:p>
        </p:txBody>
      </p:sp>
      <p:graphicFrame>
        <p:nvGraphicFramePr>
          <p:cNvPr id="18" name="표-역사특징"/>
          <p:cNvGraphicFramePr>
            <a:graphicFrameLocks noGrp="1"/>
          </p:cNvGraphicFramePr>
          <p:nvPr>
            <p:extLst/>
          </p:nvPr>
        </p:nvGraphicFramePr>
        <p:xfrm>
          <a:off x="494773" y="1001695"/>
          <a:ext cx="2047716" cy="315847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9050"/>
                <a:gridCol w="1928666"/>
              </a:tblGrid>
              <a:tr h="287043">
                <a:tc gridSpan="2"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altLang="en-US" sz="1100" b="1">
                          <a:solidFill>
                            <a:srgbClr val="714F9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역사특징</a:t>
                      </a:r>
                    </a:p>
                  </a:txBody>
                  <a:tcPr marL="0" marR="0" marT="79367" marB="3968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altLang="en-US"/>
                    </a:p>
                  </a:txBody>
                  <a:tcPr/>
                </a:tc>
              </a:tr>
              <a:tr h="453581">
                <a:tc>
                  <a:txBody>
                    <a:bodyPr/>
                    <a:lstStyle/>
                    <a:p>
                      <a:r>
                        <a:rPr altLang="ko-KR" sz="1000"/>
                        <a:t>-</a:t>
                      </a:r>
                      <a:endParaRPr altLang="en-US" sz="1000"/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altLang="ko-KR" sz="10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대기업, 우체국, 문화회관 및 대형서점이 밀집되어있는 상업지구 역사</a:t>
                      </a: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7043">
                <a:tc gridSpan="2">
                  <a:txBody>
                    <a:bodyPr/>
                    <a:lstStyle/>
                    <a:p>
                      <a:pPr marL="171450" indent="-171450">
                        <a:spcBef>
                          <a:spcPts val="300"/>
                        </a:spcBef>
                        <a:buFont typeface="Wingdings" panose="05000000000000000000" pitchFamily="2" charset="2"/>
                        <a:buChar char="§"/>
                      </a:pPr>
                      <a:r>
                        <a:rPr altLang="en-US" sz="1100" b="1">
                          <a:solidFill>
                            <a:srgbClr val="714F9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이용객특성</a:t>
                      </a:r>
                    </a:p>
                  </a:txBody>
                  <a:tcPr marL="0" marR="0" marT="79367" marB="3968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altLang="en-US"/>
                    </a:p>
                  </a:txBody>
                  <a:tcPr/>
                </a:tc>
              </a:tr>
              <a:tr h="302387">
                <a:tc>
                  <a:txBody>
                    <a:bodyPr/>
                    <a:lstStyle/>
                    <a:p>
                      <a:r>
                        <a:rPr altLang="ko-KR" sz="1000"/>
                        <a:t>-</a:t>
                      </a:r>
                    </a:p>
                    <a:p>
                      <a:endParaRPr altLang="en-US" sz="1000"/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altLang="ko-KR" sz="10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대기업 직장인 및 문화생활을 즐기는 2~30대 젊은 층</a:t>
                      </a: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0244">
                <a:tc gridSpan="2">
                  <a:txBody>
                    <a:bodyPr/>
                    <a:lstStyle/>
                    <a:p>
                      <a:pPr marL="171450" indent="-171450">
                        <a:spcBef>
                          <a:spcPts val="300"/>
                        </a:spcBef>
                        <a:buFont typeface="Wingdings" panose="05000000000000000000" pitchFamily="2" charset="2"/>
                        <a:buChar char="§"/>
                      </a:pPr>
                      <a:r>
                        <a:rPr altLang="en-US" sz="1000" b="1">
                          <a:solidFill>
                            <a:srgbClr val="714F9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역세권주요시설</a:t>
                      </a:r>
                      <a:endParaRPr altLang="ko-KR" sz="1000" b="1">
                        <a:solidFill>
                          <a:srgbClr val="714F9C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79367" marB="3968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altLang="en-US"/>
                    </a:p>
                  </a:txBody>
                  <a:tcPr/>
                </a:tc>
              </a:tr>
              <a:tr h="10583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altLang="en-US" sz="1000"/>
                        <a:t>-</a:t>
                      </a: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altLang="ko-KR" sz="10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세종문화회관, 미국대사관, 정부서울청사, 교보생명 본사, 광화문광장, 청계천광장, KT 광화문지사, 종로구청, 금호아시아나 본사, 포시즌스 호텔, 광화문우체국, 파이낸스센터, 서울특별시의회, 경복궁, 경희궁</a:t>
                      </a: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5720">
                <a:tc gridSpan="2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altLang="en-US" sz="11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714F9C"/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월 평균 승하차인원</a:t>
                      </a:r>
                      <a:endParaRPr altLang="en-US" sz="10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altLang="ko-KR" sz="9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84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altLang="en-US" sz="1000"/>
                        <a:t>-</a:t>
                      </a: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altLang="ko-KR" sz="1000" kern="120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2,231,202 명</a:t>
                      </a:r>
                      <a:endParaRPr altLang="en-US" sz="10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25" name="그림" descr="&#10;[zonshow.zzz;ope=changepic;tagpos=inside]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37015" y="1001695"/>
            <a:ext cx="7478590" cy="6207230"/>
          </a:xfrm>
          <a:prstGeom prst="rect">
            <a:avLst/>
          </a:prstGeom>
        </p:spPr>
      </p:pic>
      <p:sp>
        <p:nvSpPr>
          <p:cNvPr id="22" name="도면 outbox"/>
          <p:cNvSpPr/>
          <p:nvPr/>
        </p:nvSpPr>
        <p:spPr>
          <a:xfrm>
            <a:off x="2710520" y="1001697"/>
            <a:ext cx="7556667" cy="6263991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07943"/>
            <a:endParaRPr altLang="ko-KR" sz="1984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749888" y="6200142"/>
            <a:ext cx="873130" cy="228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007943">
              <a:defRPr/>
            </a:pPr>
            <a:r>
              <a:rPr altLang="ko-KR" sz="882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※ VAT별도</a:t>
            </a:r>
            <a:endParaRPr altLang="en-US" sz="882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7" name="유형 table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047449818"/>
              </p:ext>
            </p:extLst>
          </p:nvPr>
        </p:nvGraphicFramePr>
        <p:xfrm>
          <a:off x="2819099" y="6454692"/>
          <a:ext cx="4803919" cy="5003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0720"/>
                <a:gridCol w="688928"/>
                <a:gridCol w="840492"/>
                <a:gridCol w="840492"/>
                <a:gridCol w="1483287"/>
              </a:tblGrid>
              <a:tr h="189743">
                <a:tc>
                  <a:txBody>
                    <a:bodyPr/>
                    <a:lstStyle/>
                    <a:p>
                      <a:pPr algn="ctr" fontAlgn="ctr"/>
                      <a:endParaRPr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500" marR="10500" marT="1050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altLang="en-US" sz="900" b="1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사이즈</a:t>
                      </a:r>
                      <a:endParaRPr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500" marR="10500" marT="1050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altLang="ko-KR" sz="900" b="1" u="none" strike="noStrike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altLang="en-US" sz="900" b="1" u="none" strike="noStrike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기당 </a:t>
                      </a:r>
                      <a:r>
                        <a:rPr altLang="en-US" sz="900" b="1" u="none" strike="noStrike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단가</a:t>
                      </a:r>
                      <a:endParaRPr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500" marR="10500" marT="1050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제작비</a:t>
                      </a:r>
                      <a:endParaRPr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500" marR="10500" marT="1050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제안 위치</a:t>
                      </a:r>
                      <a:endParaRPr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500" marR="10500" marT="1050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0627">
                <a:tc>
                  <a:txBody>
                    <a:bodyPr/>
                    <a:lstStyle/>
                    <a:p>
                      <a:pPr algn="ctr" rtl="0" fontAlgn="ctr"/>
                      <a:r>
                        <a:rPr altLang="en-US" sz="9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조명B형</a:t>
                      </a:r>
                      <a:endParaRPr sz="9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500" marR="10500" marT="1050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4CD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altLang="ko-KR" sz="900" b="0" i="0" u="none" strike="noStrike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300*170</a:t>
                      </a:r>
                      <a:endParaRPr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500" marR="10500" marT="1050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5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altLang="en-US" sz="900" u="none" strike="noStrike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1,600,000/월</a:t>
                      </a:r>
                      <a:endParaRPr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500" marR="10500" marT="1050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5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200,000</a:t>
                      </a:r>
                      <a:endParaRPr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500" marR="10500" marT="1050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5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티오 없음</a:t>
                      </a:r>
                      <a:endParaRPr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500" marR="10500" marT="1050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5F7"/>
                    </a:solidFill>
                  </a:tcPr>
                </a:tc>
              </a:tr>
            </a:tbl>
          </a:graphicData>
        </a:graphic>
      </p:graphicFrame>
      <p:sp>
        <p:nvSpPr>
          <p:cNvPr id="21" name="타원 20"/>
          <p:cNvSpPr/>
          <p:nvPr/>
        </p:nvSpPr>
        <p:spPr>
          <a:xfrm>
            <a:off x="8221041" y="2095405"/>
            <a:ext cx="217283" cy="1991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stCxn id="21" idx="2"/>
          </p:cNvCxnSpPr>
          <p:nvPr/>
        </p:nvCxnSpPr>
        <p:spPr>
          <a:xfrm flipH="1" flipV="1">
            <a:off x="6663352" y="1837853"/>
            <a:ext cx="1557689" cy="357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323523" y="1707048"/>
            <a:ext cx="1487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10</a:t>
            </a:r>
            <a:r>
              <a:rPr lang="ko-KR" altLang="en-US" sz="1100" dirty="0" smtClean="0">
                <a:solidFill>
                  <a:srgbClr val="FF0000"/>
                </a:solidFill>
              </a:rPr>
              <a:t>월 </a:t>
            </a:r>
            <a:r>
              <a:rPr lang="en-US" altLang="ko-KR" sz="1100" dirty="0" smtClean="0">
                <a:solidFill>
                  <a:srgbClr val="FF0000"/>
                </a:solidFill>
              </a:rPr>
              <a:t>25</a:t>
            </a:r>
            <a:r>
              <a:rPr lang="ko-KR" altLang="en-US" sz="1100" dirty="0" smtClean="0">
                <a:solidFill>
                  <a:srgbClr val="FF0000"/>
                </a:solidFill>
              </a:rPr>
              <a:t>일 이후 가능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1826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421</Words>
  <Application>Microsoft Office PowerPoint</Application>
  <PresentationFormat>사용자 지정</PresentationFormat>
  <Paragraphs>133</Paragraphs>
  <Slides>5</Slides>
  <Notes>5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5</vt:i4>
      </vt:variant>
    </vt:vector>
  </HeadingPairs>
  <TitlesOfParts>
    <vt:vector size="7" baseType="lpstr">
      <vt:lpstr>Office 테마</vt:lpstr>
      <vt:lpstr>1_Office 테마</vt:lpstr>
      <vt:lpstr>슬라이드 1</vt:lpstr>
      <vt:lpstr>슬라이드 2</vt:lpstr>
      <vt:lpstr>슬라이드 3</vt:lpstr>
      <vt:lpstr>슬라이드 4</vt:lpstr>
      <vt:lpstr>슬라이드 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2020-10-07T07:21:13Z</dcterms:created>
  <dcterms:modified xsi:type="dcterms:W3CDTF">2020-10-07T07:21:54Z</dcterms:modified>
</cp:coreProperties>
</file>